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8089900" cy="10477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62755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62755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62755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62755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62755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62755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62755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62755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62755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3" name="Shape 7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hyperlink" Target="http://www.thelandofbrand.com" TargetMode="Externa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4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tyliz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LoB Document Template_TOP.jpg" descr="LoB Document Template_TOP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42284"/>
            <a:ext cx="8089901" cy="1701469"/>
          </a:xfrm>
          <a:prstGeom prst="rect">
            <a:avLst/>
          </a:prstGeom>
          <a:ln w="3175">
            <a:miter lim="400000"/>
          </a:ln>
        </p:spPr>
      </p:pic>
      <p:pic>
        <p:nvPicPr>
          <p:cNvPr id="24" name="LoB Document Template_BOTTOM.jpg" descr="LoB Document Template_BOTTOM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8763240"/>
            <a:ext cx="8089901" cy="1955104"/>
          </a:xfrm>
          <a:prstGeom prst="rect">
            <a:avLst/>
          </a:prstGeom>
          <a:ln w="3175">
            <a:miter lim="400000"/>
          </a:ln>
        </p:spPr>
      </p:pic>
      <p:sp>
        <p:nvSpPr>
          <p:cNvPr id="25" name="Dear Trailblazer,"/>
          <p:cNvSpPr txBox="1"/>
          <p:nvPr>
            <p:ph type="body" idx="13"/>
          </p:nvPr>
        </p:nvSpPr>
        <p:spPr>
          <a:xfrm>
            <a:off x="727840" y="1418213"/>
            <a:ext cx="6783391" cy="7372004"/>
          </a:xfrm>
          <a:prstGeom prst="rect">
            <a:avLst/>
          </a:prstGeom>
        </p:spPr>
        <p:txBody>
          <a:bodyPr lIns="11420" tIns="11420" rIns="11420" bIns="11420"/>
          <a:lstStyle>
            <a:lvl1pPr algn="l">
              <a:spcBef>
                <a:spcPts val="1200"/>
              </a:spcBef>
              <a:buClr>
                <a:srgbClr val="FF6600"/>
              </a:buClr>
              <a:buFont typeface="Arial"/>
              <a:defRPr sz="1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Dear Trailblazer,</a:t>
            </a:r>
          </a:p>
        </p:txBody>
      </p:sp>
      <p:sp>
        <p:nvSpPr>
          <p:cNvPr id="26" name="© 2018 The Land of Brand. All Rights Reserved Worldwide. www.thelandofbrand.com"/>
          <p:cNvSpPr txBox="1"/>
          <p:nvPr/>
        </p:nvSpPr>
        <p:spPr>
          <a:xfrm>
            <a:off x="488385" y="9316019"/>
            <a:ext cx="5209624" cy="21192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601" tIns="31601" rIns="31601" bIns="31601" anchor="ctr">
            <a:spAutoFit/>
          </a:bodyPr>
          <a:lstStyle/>
          <a:p>
            <a:pPr>
              <a:defRPr sz="1000">
                <a:solidFill>
                  <a:srgbClr val="5E5E5E"/>
                </a:solidFill>
              </a:defRPr>
            </a:pPr>
            <a:r>
              <a:t>© 2018 The Land of Brand. All Rights Reserved Worldwide. </a:t>
            </a:r>
            <a:r>
              <a:rPr u="sng">
                <a:hlinkClick r:id="rId4" invalidUrl="" action="" tgtFrame="" tooltip="" history="1" highlightClick="0" endSnd="0"/>
              </a:rPr>
              <a:t>www.thelandofbrand.com</a:t>
            </a:r>
          </a:p>
        </p:txBody>
      </p:sp>
      <p:sp>
        <p:nvSpPr>
          <p:cNvPr id="27" name="Slide Number"/>
          <p:cNvSpPr txBox="1"/>
          <p:nvPr>
            <p:ph type="sldNum" sz="quarter" idx="2"/>
          </p:nvPr>
        </p:nvSpPr>
        <p:spPr>
          <a:xfrm>
            <a:off x="3998128" y="9614015"/>
            <a:ext cx="273671" cy="279103"/>
          </a:xfrm>
          <a:prstGeom prst="rect">
            <a:avLst/>
          </a:prstGeom>
        </p:spPr>
        <p:txBody>
          <a:bodyPr/>
          <a:lstStyle>
            <a:lvl1pPr algn="l">
              <a:spcBef>
                <a:spcPts val="100"/>
              </a:spcBef>
              <a:defRPr sz="14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mall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LOB Interior.tif" descr="LOB Interior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777" y="52937"/>
            <a:ext cx="7676347" cy="1168009"/>
          </a:xfrm>
          <a:prstGeom prst="rect">
            <a:avLst/>
          </a:prstGeom>
          <a:ln w="3175">
            <a:miter lim="400000"/>
          </a:ln>
        </p:spPr>
      </p:pic>
      <p:pic>
        <p:nvPicPr>
          <p:cNvPr id="35" name="LOB_Logo-hires.jpg" descr="LOB_Logo-hire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33315" y="9802999"/>
            <a:ext cx="1752199" cy="464170"/>
          </a:xfrm>
          <a:prstGeom prst="rect">
            <a:avLst/>
          </a:prstGeom>
          <a:ln w="3175">
            <a:miter lim="400000"/>
          </a:ln>
        </p:spPr>
      </p:pic>
      <p:sp>
        <p:nvSpPr>
          <p:cNvPr id="36" name="Dear Trailblazer,"/>
          <p:cNvSpPr txBox="1"/>
          <p:nvPr>
            <p:ph type="body" idx="13"/>
          </p:nvPr>
        </p:nvSpPr>
        <p:spPr>
          <a:xfrm>
            <a:off x="476318" y="1217844"/>
            <a:ext cx="7137264" cy="7372004"/>
          </a:xfrm>
          <a:prstGeom prst="rect">
            <a:avLst/>
          </a:prstGeom>
        </p:spPr>
        <p:txBody>
          <a:bodyPr lIns="11420" tIns="11420" rIns="11420" bIns="11420"/>
          <a:lstStyle>
            <a:lvl1pPr algn="l">
              <a:spcBef>
                <a:spcPts val="1200"/>
              </a:spcBef>
              <a:buClr>
                <a:srgbClr val="FF6600"/>
              </a:buClr>
              <a:buFont typeface="Arial"/>
              <a:defRPr sz="1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Dear Trailblazer,</a:t>
            </a:r>
          </a:p>
        </p:txBody>
      </p:sp>
      <p:sp>
        <p:nvSpPr>
          <p:cNvPr id="37" name="Trailblazing Brand Worksheet"/>
          <p:cNvSpPr txBox="1"/>
          <p:nvPr/>
        </p:nvSpPr>
        <p:spPr>
          <a:xfrm>
            <a:off x="3071504" y="446590"/>
            <a:ext cx="3792824" cy="3807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601" tIns="31601" rIns="31601" bIns="31601" anchor="ctr">
            <a:spAutoFit/>
          </a:bodyPr>
          <a:lstStyle>
            <a:lvl1pPr algn="l">
              <a:defRPr b="0" sz="2200">
                <a:solidFill>
                  <a:srgbClr val="FF7C00"/>
                </a:solidFill>
                <a:latin typeface="+mj-lt"/>
                <a:ea typeface="+mj-ea"/>
                <a:cs typeface="+mj-cs"/>
                <a:sym typeface="Rockwell-Bold"/>
              </a:defRPr>
            </a:lvl1pPr>
          </a:lstStyle>
          <a:p>
            <a:pPr/>
            <a:r>
              <a:t>Trailblazing Brand Worksheet</a:t>
            </a:r>
          </a:p>
        </p:txBody>
      </p:sp>
      <p:sp>
        <p:nvSpPr>
          <p:cNvPr id="38" name="© 2018 The Land of Brand. All Rights Reserved Worldwide. www.thelandofbrand.com"/>
          <p:cNvSpPr txBox="1"/>
          <p:nvPr/>
        </p:nvSpPr>
        <p:spPr>
          <a:xfrm>
            <a:off x="463339" y="9691711"/>
            <a:ext cx="5209624" cy="21192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601" tIns="31601" rIns="31601" bIns="31601" anchor="ctr">
            <a:spAutoFit/>
          </a:bodyPr>
          <a:lstStyle>
            <a:lvl1pPr>
              <a:defRPr sz="1000">
                <a:solidFill>
                  <a:srgbClr val="5E5E5E"/>
                </a:solidFill>
              </a:defRPr>
            </a:lvl1pPr>
          </a:lstStyle>
          <a:p>
            <a:pPr/>
            <a:r>
              <a:t>© 2018 The Land of Brand. All Rights Reserved Worldwide. www.thelandofbrand.com</a:t>
            </a: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xfrm>
            <a:off x="3923542" y="9908307"/>
            <a:ext cx="273671" cy="279103"/>
          </a:xfrm>
          <a:prstGeom prst="rect">
            <a:avLst/>
          </a:prstGeom>
        </p:spPr>
        <p:txBody>
          <a:bodyPr/>
          <a:lstStyle>
            <a:lvl1pPr algn="l">
              <a:spcBef>
                <a:spcPts val="100"/>
              </a:spcBef>
              <a:defRPr sz="14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LOB_Logo-hires.jpg" descr="LOB_Logo-hir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33315" y="9790476"/>
            <a:ext cx="1752199" cy="464170"/>
          </a:xfrm>
          <a:prstGeom prst="rect">
            <a:avLst/>
          </a:prstGeom>
          <a:ln w="3175">
            <a:miter lim="400000"/>
          </a:ln>
        </p:spPr>
      </p:pic>
      <p:sp>
        <p:nvSpPr>
          <p:cNvPr id="47" name="Dear Trailblazer,"/>
          <p:cNvSpPr txBox="1"/>
          <p:nvPr>
            <p:ph type="body" idx="13"/>
          </p:nvPr>
        </p:nvSpPr>
        <p:spPr>
          <a:xfrm>
            <a:off x="540547" y="504029"/>
            <a:ext cx="6783391" cy="7372004"/>
          </a:xfrm>
          <a:prstGeom prst="rect">
            <a:avLst/>
          </a:prstGeom>
        </p:spPr>
        <p:txBody>
          <a:bodyPr lIns="11420" tIns="11420" rIns="11420" bIns="11420"/>
          <a:lstStyle>
            <a:lvl1pPr algn="l">
              <a:spcBef>
                <a:spcPts val="1200"/>
              </a:spcBef>
              <a:buClr>
                <a:srgbClr val="FF6600"/>
              </a:buClr>
              <a:buFont typeface="Arial"/>
              <a:defRPr sz="1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Dear Trailblazer,</a:t>
            </a:r>
          </a:p>
        </p:txBody>
      </p:sp>
      <p:sp>
        <p:nvSpPr>
          <p:cNvPr id="48" name="© 2018 The Land of Brand. All Rights Reserved Worldwide. www.thelandofbrand.com"/>
          <p:cNvSpPr txBox="1"/>
          <p:nvPr/>
        </p:nvSpPr>
        <p:spPr>
          <a:xfrm>
            <a:off x="463339" y="9691711"/>
            <a:ext cx="5209624" cy="21192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601" tIns="31601" rIns="31601" bIns="31601" anchor="ctr">
            <a:spAutoFit/>
          </a:bodyPr>
          <a:lstStyle>
            <a:lvl1pPr>
              <a:defRPr sz="1000">
                <a:solidFill>
                  <a:srgbClr val="5E5E5E"/>
                </a:solidFill>
              </a:defRPr>
            </a:lvl1pPr>
          </a:lstStyle>
          <a:p>
            <a:pPr/>
            <a:r>
              <a:t>© 2018 The Land of Brand. All Rights Reserved Worldwide. www.thelandofbrand.com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xfrm>
            <a:off x="3923542" y="9895784"/>
            <a:ext cx="273671" cy="279103"/>
          </a:xfrm>
          <a:prstGeom prst="rect">
            <a:avLst/>
          </a:prstGeom>
        </p:spPr>
        <p:txBody>
          <a:bodyPr/>
          <a:lstStyle>
            <a:lvl1pPr algn="l">
              <a:spcBef>
                <a:spcPts val="100"/>
              </a:spcBef>
              <a:defRPr sz="14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© 2018 The Land of Brand. All Rights Reserved Worldwide. www.thelandofbrand.com"/>
          <p:cNvSpPr txBox="1"/>
          <p:nvPr/>
        </p:nvSpPr>
        <p:spPr>
          <a:xfrm>
            <a:off x="463339" y="9691711"/>
            <a:ext cx="5209624" cy="21192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601" tIns="31601" rIns="31601" bIns="31601" anchor="ctr">
            <a:spAutoFit/>
          </a:bodyPr>
          <a:lstStyle>
            <a:lvl1pPr>
              <a:defRPr sz="1000">
                <a:solidFill>
                  <a:srgbClr val="5E5E5E"/>
                </a:solidFill>
              </a:defRPr>
            </a:lvl1pPr>
          </a:lstStyle>
          <a:p>
            <a:pPr/>
            <a:r>
              <a:t>© 2018 The Land of Brand. All Rights Reserved Worldwide. www.thelandofbrand.com</a:t>
            </a:r>
          </a:p>
        </p:txBody>
      </p:sp>
      <p:pic>
        <p:nvPicPr>
          <p:cNvPr id="57" name="LOB_Logo-hires.jpg" descr="LOB_Logo-hir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33315" y="9790476"/>
            <a:ext cx="1752199" cy="464170"/>
          </a:xfrm>
          <a:prstGeom prst="rect">
            <a:avLst/>
          </a:prstGeom>
          <a:ln w="3175">
            <a:miter lim="400000"/>
          </a:ln>
        </p:spPr>
      </p:pic>
      <p:sp>
        <p:nvSpPr>
          <p:cNvPr id="58" name="Slide Number"/>
          <p:cNvSpPr txBox="1"/>
          <p:nvPr>
            <p:ph type="sldNum" sz="quarter" idx="2"/>
          </p:nvPr>
        </p:nvSpPr>
        <p:spPr>
          <a:xfrm>
            <a:off x="3923542" y="9895784"/>
            <a:ext cx="273671" cy="279103"/>
          </a:xfrm>
          <a:prstGeom prst="rect">
            <a:avLst/>
          </a:prstGeom>
        </p:spPr>
        <p:txBody>
          <a:bodyPr/>
          <a:lstStyle>
            <a:lvl1pPr algn="l">
              <a:spcBef>
                <a:spcPts val="100"/>
              </a:spcBef>
              <a:defRPr sz="14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9" name="What happens for your clients when they work with you (versus those other solutions)?"/>
          <p:cNvSpPr txBox="1"/>
          <p:nvPr>
            <p:ph type="body" sz="quarter" idx="13"/>
          </p:nvPr>
        </p:nvSpPr>
        <p:spPr>
          <a:xfrm>
            <a:off x="450767" y="456846"/>
            <a:ext cx="7149900" cy="495003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spcBef>
                <a:spcPts val="100"/>
              </a:spcBef>
              <a:buClr>
                <a:srgbClr val="FF6600"/>
              </a:buClr>
              <a:buFont typeface="Arial"/>
              <a:defRPr b="1" sz="1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What happens for your clients when they work with you (versus those other solutions)?</a:t>
            </a:r>
          </a:p>
        </p:txBody>
      </p:sp>
      <p:sp>
        <p:nvSpPr>
          <p:cNvPr id="60" name="Within the group of people you work with, are there one or many Avatars? What are they?"/>
          <p:cNvSpPr txBox="1"/>
          <p:nvPr>
            <p:ph type="body" sz="quarter" idx="14"/>
          </p:nvPr>
        </p:nvSpPr>
        <p:spPr>
          <a:xfrm>
            <a:off x="423364" y="2680306"/>
            <a:ext cx="7243172" cy="495003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spcBef>
                <a:spcPts val="100"/>
              </a:spcBef>
              <a:defRPr b="1" sz="1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Within the group of people you work with, are there one or many Avatars? What are they?</a:t>
            </a:r>
          </a:p>
        </p:txBody>
      </p:sp>
      <p:sp>
        <p:nvSpPr>
          <p:cNvPr id="61" name="Rectangle"/>
          <p:cNvSpPr/>
          <p:nvPr>
            <p:ph type="body" sz="quarter" idx="15"/>
          </p:nvPr>
        </p:nvSpPr>
        <p:spPr>
          <a:xfrm>
            <a:off x="477932" y="1022651"/>
            <a:ext cx="7134037" cy="1427630"/>
          </a:xfrm>
          <a:prstGeom prst="rect">
            <a:avLst/>
          </a:prstGeom>
          <a:solidFill>
            <a:srgbClr val="FFFFFF"/>
          </a:solidFill>
          <a:ln w="12700">
            <a:solidFill>
              <a:srgbClr val="009051"/>
            </a:solidFill>
          </a:ln>
        </p:spPr>
        <p:txBody>
          <a:bodyPr anchor="ctr">
            <a:noAutofit/>
          </a:bodyPr>
          <a:lstStyle/>
          <a:p>
            <a:pPr algn="l">
              <a:defRPr sz="1200">
                <a:solidFill>
                  <a:schemeClr val="accent1">
                    <a:hueOff val="114395"/>
                    <a:lumOff val="-24975"/>
                  </a:schemeClr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</p:txBody>
      </p:sp>
      <p:sp>
        <p:nvSpPr>
          <p:cNvPr id="62" name="Rectangle"/>
          <p:cNvSpPr/>
          <p:nvPr>
            <p:ph type="body" sz="quarter" idx="16"/>
          </p:nvPr>
        </p:nvSpPr>
        <p:spPr>
          <a:xfrm>
            <a:off x="464349" y="3347761"/>
            <a:ext cx="7134037" cy="1427631"/>
          </a:xfrm>
          <a:prstGeom prst="rect">
            <a:avLst/>
          </a:prstGeom>
          <a:solidFill>
            <a:srgbClr val="FFFFFF"/>
          </a:solidFill>
          <a:ln w="12700">
            <a:solidFill>
              <a:srgbClr val="009051"/>
            </a:solidFill>
          </a:ln>
        </p:spPr>
        <p:txBody>
          <a:bodyPr anchor="ctr">
            <a:noAutofit/>
          </a:bodyPr>
          <a:lstStyle/>
          <a:p>
            <a:pPr algn="l">
              <a:defRPr sz="1200">
                <a:solidFill>
                  <a:schemeClr val="accent1">
                    <a:hueOff val="114395"/>
                    <a:lumOff val="-24975"/>
                  </a:schemeClr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</p:txBody>
      </p:sp>
      <p:sp>
        <p:nvSpPr>
          <p:cNvPr id="63" name="When looking at these Avatars, how might their needs and challenges differ from each other?"/>
          <p:cNvSpPr txBox="1"/>
          <p:nvPr>
            <p:ph type="body" sz="quarter" idx="17"/>
          </p:nvPr>
        </p:nvSpPr>
        <p:spPr>
          <a:xfrm>
            <a:off x="450767" y="4947844"/>
            <a:ext cx="7161201" cy="495003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spcBef>
                <a:spcPts val="100"/>
              </a:spcBef>
              <a:buClr>
                <a:srgbClr val="FF6600"/>
              </a:buClr>
              <a:buFont typeface="Arial"/>
              <a:defRPr b="1" sz="1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When looking at these Avatars, how might their needs and challenges differ from each other?</a:t>
            </a:r>
          </a:p>
        </p:txBody>
      </p:sp>
      <p:sp>
        <p:nvSpPr>
          <p:cNvPr id="64" name="Rectangle"/>
          <p:cNvSpPr/>
          <p:nvPr>
            <p:ph type="body" sz="quarter" idx="18"/>
          </p:nvPr>
        </p:nvSpPr>
        <p:spPr>
          <a:xfrm>
            <a:off x="464349" y="5615299"/>
            <a:ext cx="7134037" cy="1427631"/>
          </a:xfrm>
          <a:prstGeom prst="rect">
            <a:avLst/>
          </a:prstGeom>
          <a:solidFill>
            <a:srgbClr val="FFFFFF"/>
          </a:solidFill>
          <a:ln w="12700">
            <a:solidFill>
              <a:srgbClr val="009051"/>
            </a:solidFill>
          </a:ln>
        </p:spPr>
        <p:txBody>
          <a:bodyPr anchor="ctr">
            <a:noAutofit/>
          </a:bodyPr>
          <a:lstStyle/>
          <a:p>
            <a:pPr algn="l">
              <a:defRPr sz="1200">
                <a:solidFill>
                  <a:schemeClr val="accent1">
                    <a:hueOff val="114395"/>
                    <a:lumOff val="-24975"/>
                  </a:schemeClr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</p:txBody>
      </p:sp>
      <p:sp>
        <p:nvSpPr>
          <p:cNvPr id="65" name="What insights have you had from doing this exercise? How can you apply what you learned in your business?"/>
          <p:cNvSpPr txBox="1"/>
          <p:nvPr>
            <p:ph type="body" sz="quarter" idx="19"/>
          </p:nvPr>
        </p:nvSpPr>
        <p:spPr>
          <a:xfrm>
            <a:off x="450767" y="7215382"/>
            <a:ext cx="7149900" cy="495004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spcBef>
                <a:spcPts val="100"/>
              </a:spcBef>
              <a:buClr>
                <a:srgbClr val="FF6600"/>
              </a:buClr>
              <a:buFont typeface="Arial"/>
              <a:defRPr b="1" sz="1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What insights have you had from doing this exercise? How can you apply what you learned in your business?</a:t>
            </a:r>
          </a:p>
        </p:txBody>
      </p:sp>
      <p:sp>
        <p:nvSpPr>
          <p:cNvPr id="66" name="Rectangle"/>
          <p:cNvSpPr/>
          <p:nvPr>
            <p:ph type="body" sz="quarter" idx="20"/>
          </p:nvPr>
        </p:nvSpPr>
        <p:spPr>
          <a:xfrm>
            <a:off x="464349" y="7983212"/>
            <a:ext cx="7134037" cy="1427631"/>
          </a:xfrm>
          <a:prstGeom prst="rect">
            <a:avLst/>
          </a:prstGeom>
          <a:solidFill>
            <a:srgbClr val="FFFFFF"/>
          </a:solidFill>
          <a:ln w="12700">
            <a:solidFill>
              <a:srgbClr val="009051"/>
            </a:solidFill>
          </a:ln>
        </p:spPr>
        <p:txBody>
          <a:bodyPr anchor="ctr">
            <a:noAutofit/>
          </a:bodyPr>
          <a:lstStyle/>
          <a:p>
            <a:pPr algn="l">
              <a:defRPr sz="1200">
                <a:solidFill>
                  <a:schemeClr val="accent1">
                    <a:hueOff val="114395"/>
                    <a:lumOff val="-24975"/>
                  </a:schemeClr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B Workbook Cover Blank.jpg" descr="LOB Workbook Cover Blan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108"/>
            <a:ext cx="8089901" cy="10469283"/>
          </a:xfrm>
          <a:prstGeom prst="rect">
            <a:avLst/>
          </a:prstGeom>
          <a:ln w="3175">
            <a:miter lim="400000"/>
          </a:ln>
        </p:spPr>
      </p:pic>
      <p:sp>
        <p:nvSpPr>
          <p:cNvPr id="3" name="The Land of Brand®"/>
          <p:cNvSpPr txBox="1"/>
          <p:nvPr/>
        </p:nvSpPr>
        <p:spPr>
          <a:xfrm>
            <a:off x="1100509" y="6066497"/>
            <a:ext cx="3201699" cy="48595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601" tIns="31601" rIns="31601" bIns="31601" anchor="ctr">
            <a:spAutoFit/>
          </a:bodyPr>
          <a:lstStyle/>
          <a:p>
            <a:pPr>
              <a:defRPr b="0" sz="2800">
                <a:solidFill>
                  <a:srgbClr val="FFFFFF"/>
                </a:solidFill>
                <a:latin typeface="+mj-lt"/>
                <a:ea typeface="+mj-ea"/>
                <a:cs typeface="+mj-cs"/>
                <a:sym typeface="Rockwell-Bold"/>
              </a:defRPr>
            </a:pPr>
            <a:r>
              <a:t>The Land of Brand</a:t>
            </a:r>
            <a:r>
              <a:rPr baseline="31999"/>
              <a:t>®</a:t>
            </a:r>
          </a:p>
        </p:txBody>
      </p:sp>
      <p:sp>
        <p:nvSpPr>
          <p:cNvPr id="4" name="Trailblazing Brand…"/>
          <p:cNvSpPr txBox="1"/>
          <p:nvPr/>
        </p:nvSpPr>
        <p:spPr>
          <a:xfrm>
            <a:off x="930718" y="6568162"/>
            <a:ext cx="5700056" cy="15364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601" tIns="31601" rIns="31601" bIns="31601" anchor="ctr">
            <a:spAutoFit/>
          </a:bodyPr>
          <a:lstStyle/>
          <a:p>
            <a:pPr algn="l">
              <a:defRPr b="0" sz="5000">
                <a:solidFill>
                  <a:srgbClr val="FF7C00"/>
                </a:solidFill>
                <a:latin typeface="+mj-lt"/>
                <a:ea typeface="+mj-ea"/>
                <a:cs typeface="+mj-cs"/>
                <a:sym typeface="Rockwell-Bold"/>
              </a:defRPr>
            </a:pPr>
            <a:r>
              <a:t>Trailblazing Brand </a:t>
            </a:r>
          </a:p>
          <a:p>
            <a:pPr algn="l">
              <a:defRPr b="0" sz="5000">
                <a:solidFill>
                  <a:srgbClr val="FF7C00"/>
                </a:solidFill>
                <a:latin typeface="+mj-lt"/>
                <a:ea typeface="+mj-ea"/>
                <a:cs typeface="+mj-cs"/>
                <a:sym typeface="Rockwell-Bold"/>
              </a:defRPr>
            </a:pPr>
            <a:r>
              <a:t>Workbook</a:t>
            </a:r>
          </a:p>
        </p:txBody>
      </p:sp>
      <p:sp>
        <p:nvSpPr>
          <p:cNvPr id="5" name="© 2018 The Land of Brand. All Rights Reserved Worldwide."/>
          <p:cNvSpPr txBox="1"/>
          <p:nvPr/>
        </p:nvSpPr>
        <p:spPr>
          <a:xfrm>
            <a:off x="991502" y="9146145"/>
            <a:ext cx="2550346" cy="17492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601" tIns="31601" rIns="31601" bIns="31601" anchor="ctr">
            <a:spAutoFit/>
          </a:bodyPr>
          <a:lstStyle>
            <a:lvl1pPr>
              <a:defRPr sz="700">
                <a:solidFill>
                  <a:srgbClr val="FFFFFF"/>
                </a:solidFill>
              </a:defRPr>
            </a:lvl1pPr>
          </a:lstStyle>
          <a:p>
            <a:pPr/>
            <a:r>
              <a:t>© 2018 The Land of Brand. All Rights Reserved Worldwide.</a:t>
            </a:r>
          </a:p>
        </p:txBody>
      </p:sp>
      <p:sp>
        <p:nvSpPr>
          <p:cNvPr id="6" name="www.thelandofbrand.com"/>
          <p:cNvSpPr txBox="1"/>
          <p:nvPr/>
        </p:nvSpPr>
        <p:spPr>
          <a:xfrm>
            <a:off x="952502" y="8845982"/>
            <a:ext cx="1952100" cy="24928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601" tIns="31601" rIns="31601" bIns="31601" anchor="ctr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www.thelandofbrand.com</a:t>
            </a:r>
          </a:p>
        </p:txBody>
      </p:sp>
      <p:sp>
        <p:nvSpPr>
          <p:cNvPr id="7" name="Title Text"/>
          <p:cNvSpPr txBox="1"/>
          <p:nvPr>
            <p:ph type="title"/>
          </p:nvPr>
        </p:nvSpPr>
        <p:spPr>
          <a:xfrm>
            <a:off x="790029" y="5378142"/>
            <a:ext cx="6509842" cy="205407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1601" tIns="31601" rIns="31601" bIns="31601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8" name="Body Level One…"/>
          <p:cNvSpPr txBox="1"/>
          <p:nvPr>
            <p:ph type="body" idx="1"/>
          </p:nvPr>
        </p:nvSpPr>
        <p:spPr>
          <a:xfrm>
            <a:off x="677321" y="8033912"/>
            <a:ext cx="6509843" cy="7031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1601" tIns="31601" rIns="31601" bIns="31601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/>
          <p:nvPr>
            <p:ph type="sldNum" sz="quarter" idx="2"/>
          </p:nvPr>
        </p:nvSpPr>
        <p:spPr>
          <a:xfrm>
            <a:off x="3891912" y="7988051"/>
            <a:ext cx="301862" cy="285910"/>
          </a:xfrm>
          <a:prstGeom prst="rect">
            <a:avLst/>
          </a:prstGeom>
          <a:ln w="3175">
            <a:miter lim="400000"/>
          </a:ln>
        </p:spPr>
        <p:txBody>
          <a:bodyPr wrap="none" lIns="31601" tIns="31601" rIns="31601" bIns="31601">
            <a:spAutoFit/>
          </a:bodyPr>
          <a:lstStyle>
            <a:lvl1pPr>
              <a:defRPr b="0" sz="16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transition xmlns:p14="http://schemas.microsoft.com/office/powerpoint/2010/main" spd="med" advClick="1"/>
  <p:txStyles>
    <p:titleStyle>
      <a:lvl1pPr marL="0" marR="0" indent="0" algn="l" defTabSz="6275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ln>
            <a:noFill/>
          </a:ln>
          <a:solidFill>
            <a:srgbClr val="FF7C00"/>
          </a:solidFill>
          <a:uFillTx/>
          <a:latin typeface="+mj-lt"/>
          <a:ea typeface="+mj-ea"/>
          <a:cs typeface="+mj-cs"/>
          <a:sym typeface="Rockwell-Bold"/>
        </a:defRPr>
      </a:lvl1pPr>
      <a:lvl2pPr marL="0" marR="0" indent="0" algn="l" defTabSz="6275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ln>
            <a:noFill/>
          </a:ln>
          <a:solidFill>
            <a:srgbClr val="FF7C00"/>
          </a:solidFill>
          <a:uFillTx/>
          <a:latin typeface="+mj-lt"/>
          <a:ea typeface="+mj-ea"/>
          <a:cs typeface="+mj-cs"/>
          <a:sym typeface="Rockwell-Bold"/>
        </a:defRPr>
      </a:lvl2pPr>
      <a:lvl3pPr marL="0" marR="0" indent="0" algn="l" defTabSz="6275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ln>
            <a:noFill/>
          </a:ln>
          <a:solidFill>
            <a:srgbClr val="FF7C00"/>
          </a:solidFill>
          <a:uFillTx/>
          <a:latin typeface="+mj-lt"/>
          <a:ea typeface="+mj-ea"/>
          <a:cs typeface="+mj-cs"/>
          <a:sym typeface="Rockwell-Bold"/>
        </a:defRPr>
      </a:lvl3pPr>
      <a:lvl4pPr marL="0" marR="0" indent="0" algn="l" defTabSz="6275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ln>
            <a:noFill/>
          </a:ln>
          <a:solidFill>
            <a:srgbClr val="FF7C00"/>
          </a:solidFill>
          <a:uFillTx/>
          <a:latin typeface="+mj-lt"/>
          <a:ea typeface="+mj-ea"/>
          <a:cs typeface="+mj-cs"/>
          <a:sym typeface="Rockwell-Bold"/>
        </a:defRPr>
      </a:lvl4pPr>
      <a:lvl5pPr marL="0" marR="0" indent="0" algn="l" defTabSz="6275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ln>
            <a:noFill/>
          </a:ln>
          <a:solidFill>
            <a:srgbClr val="FF7C00"/>
          </a:solidFill>
          <a:uFillTx/>
          <a:latin typeface="+mj-lt"/>
          <a:ea typeface="+mj-ea"/>
          <a:cs typeface="+mj-cs"/>
          <a:sym typeface="Rockwell-Bold"/>
        </a:defRPr>
      </a:lvl5pPr>
      <a:lvl6pPr marL="0" marR="0" indent="0" algn="l" defTabSz="6275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ln>
            <a:noFill/>
          </a:ln>
          <a:solidFill>
            <a:srgbClr val="FF7C00"/>
          </a:solidFill>
          <a:uFillTx/>
          <a:latin typeface="+mj-lt"/>
          <a:ea typeface="+mj-ea"/>
          <a:cs typeface="+mj-cs"/>
          <a:sym typeface="Rockwell-Bold"/>
        </a:defRPr>
      </a:lvl6pPr>
      <a:lvl7pPr marL="0" marR="0" indent="0" algn="l" defTabSz="6275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ln>
            <a:noFill/>
          </a:ln>
          <a:solidFill>
            <a:srgbClr val="FF7C00"/>
          </a:solidFill>
          <a:uFillTx/>
          <a:latin typeface="+mj-lt"/>
          <a:ea typeface="+mj-ea"/>
          <a:cs typeface="+mj-cs"/>
          <a:sym typeface="Rockwell-Bold"/>
        </a:defRPr>
      </a:lvl7pPr>
      <a:lvl8pPr marL="0" marR="0" indent="0" algn="l" defTabSz="6275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ln>
            <a:noFill/>
          </a:ln>
          <a:solidFill>
            <a:srgbClr val="FF7C00"/>
          </a:solidFill>
          <a:uFillTx/>
          <a:latin typeface="+mj-lt"/>
          <a:ea typeface="+mj-ea"/>
          <a:cs typeface="+mj-cs"/>
          <a:sym typeface="Rockwell-Bold"/>
        </a:defRPr>
      </a:lvl8pPr>
      <a:lvl9pPr marL="0" marR="0" indent="0" algn="l" defTabSz="6275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ln>
            <a:noFill/>
          </a:ln>
          <a:solidFill>
            <a:srgbClr val="FF7C00"/>
          </a:solidFill>
          <a:uFillTx/>
          <a:latin typeface="+mj-lt"/>
          <a:ea typeface="+mj-ea"/>
          <a:cs typeface="+mj-cs"/>
          <a:sym typeface="Rockwell-Bold"/>
        </a:defRPr>
      </a:lvl9pPr>
    </p:titleStyle>
    <p:bodyStyle>
      <a:lvl1pPr marL="0" marR="0" indent="0" algn="ctr" defTabSz="6275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Rockwell-Bold"/>
        </a:defRPr>
      </a:lvl1pPr>
      <a:lvl2pPr marL="0" marR="0" indent="0" algn="ctr" defTabSz="6275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Rockwell-Bold"/>
        </a:defRPr>
      </a:lvl2pPr>
      <a:lvl3pPr marL="0" marR="0" indent="0" algn="ctr" defTabSz="6275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Rockwell-Bold"/>
        </a:defRPr>
      </a:lvl3pPr>
      <a:lvl4pPr marL="0" marR="0" indent="0" algn="ctr" defTabSz="6275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Rockwell-Bold"/>
        </a:defRPr>
      </a:lvl4pPr>
      <a:lvl5pPr marL="0" marR="0" indent="0" algn="ctr" defTabSz="6275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Rockwell-Bold"/>
        </a:defRPr>
      </a:lvl5pPr>
      <a:lvl6pPr marL="0" marR="0" indent="355600" algn="ctr" defTabSz="6275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Rockwell-Bold"/>
        </a:defRPr>
      </a:lvl6pPr>
      <a:lvl7pPr marL="0" marR="0" indent="711200" algn="ctr" defTabSz="6275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Rockwell-Bold"/>
        </a:defRPr>
      </a:lvl7pPr>
      <a:lvl8pPr marL="0" marR="0" indent="1066800" algn="ctr" defTabSz="6275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Rockwell-Bold"/>
        </a:defRPr>
      </a:lvl8pPr>
      <a:lvl9pPr marL="0" marR="0" indent="1422400" algn="ctr" defTabSz="6275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Rockwell-Bold"/>
        </a:defRPr>
      </a:lvl9pPr>
    </p:bodyStyle>
    <p:otherStyle>
      <a:lvl1pPr marL="0" marR="0" indent="0" algn="ctr" defTabSz="62755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1pPr>
      <a:lvl2pPr marL="0" marR="0" indent="228600" algn="ctr" defTabSz="62755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2pPr>
      <a:lvl3pPr marL="0" marR="0" indent="457200" algn="ctr" defTabSz="62755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3pPr>
      <a:lvl4pPr marL="0" marR="0" indent="685800" algn="ctr" defTabSz="62755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4pPr>
      <a:lvl5pPr marL="0" marR="0" indent="914400" algn="ctr" defTabSz="62755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5pPr>
      <a:lvl6pPr marL="0" marR="0" indent="1143000" algn="ctr" defTabSz="62755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6pPr>
      <a:lvl7pPr marL="0" marR="0" indent="1371600" algn="ctr" defTabSz="62755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7pPr>
      <a:lvl8pPr marL="0" marR="0" indent="1600200" algn="ctr" defTabSz="62755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8pPr>
      <a:lvl9pPr marL="0" marR="0" indent="1828800" algn="ctr" defTabSz="62755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Dear Trailblazer,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Dear Trailblazer,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xfrm>
            <a:off x="3998128" y="9614015"/>
            <a:ext cx="174787" cy="2791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Dear Trailblazer,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Dear Trailblazer,</a:t>
            </a:r>
          </a:p>
        </p:txBody>
      </p:sp>
      <p:sp>
        <p:nvSpPr>
          <p:cNvPr id="80" name="Slide Number"/>
          <p:cNvSpPr txBox="1"/>
          <p:nvPr>
            <p:ph type="sldNum" sz="quarter" idx="2"/>
          </p:nvPr>
        </p:nvSpPr>
        <p:spPr>
          <a:xfrm>
            <a:off x="3923542" y="9908307"/>
            <a:ext cx="174787" cy="2791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Dear Trailblazer,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Dear Trailblazer,</a:t>
            </a:r>
          </a:p>
        </p:txBody>
      </p:sp>
      <p:sp>
        <p:nvSpPr>
          <p:cNvPr id="83" name="Slide Number"/>
          <p:cNvSpPr txBox="1"/>
          <p:nvPr>
            <p:ph type="sldNum" sz="quarter" idx="2"/>
          </p:nvPr>
        </p:nvSpPr>
        <p:spPr>
          <a:xfrm>
            <a:off x="3923542" y="9895784"/>
            <a:ext cx="174787" cy="2791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lide Number"/>
          <p:cNvSpPr txBox="1"/>
          <p:nvPr>
            <p:ph type="sldNum" sz="quarter" idx="2"/>
          </p:nvPr>
        </p:nvSpPr>
        <p:spPr>
          <a:xfrm>
            <a:off x="3923542" y="9895784"/>
            <a:ext cx="174787" cy="2791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6" name="What happens for your clients when they work with you (versus those other solutions)?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happens for your clients when they work with you (versus those other solutions)?</a:t>
            </a:r>
          </a:p>
        </p:txBody>
      </p:sp>
      <p:sp>
        <p:nvSpPr>
          <p:cNvPr id="87" name="Within the group of people you work with, are there one or many Avatars? What are they?"/>
          <p:cNvSpPr txBox="1"/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Within the group of people you work with, are there one or many Avatars? What are they?</a:t>
            </a:r>
          </a:p>
        </p:txBody>
      </p:sp>
      <p:sp>
        <p:nvSpPr>
          <p:cNvPr id="88" name="Rectangle"/>
          <p:cNvSpPr/>
          <p:nvPr>
            <p:ph type="body" idx="15"/>
          </p:nvPr>
        </p:nvSpPr>
        <p:spPr>
          <a:prstGeom prst="rect">
            <a:avLst/>
          </a:prstGeom>
        </p:spPr>
        <p:txBody>
          <a:bodyPr/>
          <a:lstStyle/>
          <a:p>
            <a:pPr algn="l">
              <a:defRPr sz="1200">
                <a:solidFill>
                  <a:schemeClr val="accent1">
                    <a:hueOff val="114395"/>
                    <a:lumOff val="-24975"/>
                  </a:schemeClr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</p:txBody>
      </p:sp>
      <p:sp>
        <p:nvSpPr>
          <p:cNvPr id="89" name="Rectangle"/>
          <p:cNvSpPr/>
          <p:nvPr>
            <p:ph type="body" idx="16"/>
          </p:nvPr>
        </p:nvSpPr>
        <p:spPr>
          <a:prstGeom prst="rect">
            <a:avLst/>
          </a:prstGeom>
        </p:spPr>
        <p:txBody>
          <a:bodyPr/>
          <a:lstStyle/>
          <a:p>
            <a:pPr algn="l">
              <a:defRPr sz="1200">
                <a:solidFill>
                  <a:schemeClr val="accent1">
                    <a:hueOff val="114395"/>
                    <a:lumOff val="-24975"/>
                  </a:schemeClr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</p:txBody>
      </p:sp>
      <p:sp>
        <p:nvSpPr>
          <p:cNvPr id="90" name="When looking at these Avatars, how might their needs and challenges differ from each other?"/>
          <p:cNvSpPr txBox="1"/>
          <p:nvPr>
            <p:ph type="body" idx="17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When looking at these Avatars, how might their needs and challenges differ from each other?</a:t>
            </a:r>
          </a:p>
        </p:txBody>
      </p:sp>
      <p:sp>
        <p:nvSpPr>
          <p:cNvPr id="91" name="Rectangle"/>
          <p:cNvSpPr/>
          <p:nvPr>
            <p:ph type="body" idx="18"/>
          </p:nvPr>
        </p:nvSpPr>
        <p:spPr>
          <a:prstGeom prst="rect">
            <a:avLst/>
          </a:prstGeom>
        </p:spPr>
        <p:txBody>
          <a:bodyPr/>
          <a:lstStyle/>
          <a:p>
            <a:pPr algn="l">
              <a:defRPr sz="1200">
                <a:solidFill>
                  <a:schemeClr val="accent1">
                    <a:hueOff val="114395"/>
                    <a:lumOff val="-24975"/>
                  </a:schemeClr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</p:txBody>
      </p:sp>
      <p:sp>
        <p:nvSpPr>
          <p:cNvPr id="92" name="What insights have you had from doing this exercise? How can you apply what you learned in your business?"/>
          <p:cNvSpPr txBox="1"/>
          <p:nvPr>
            <p:ph type="body" idx="19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insights have you had from doing this exercise? How can you apply what you learned in your business?</a:t>
            </a:r>
          </a:p>
        </p:txBody>
      </p:sp>
      <p:sp>
        <p:nvSpPr>
          <p:cNvPr id="93" name="Rectangle"/>
          <p:cNvSpPr/>
          <p:nvPr>
            <p:ph type="body" idx="20"/>
          </p:nvPr>
        </p:nvSpPr>
        <p:spPr>
          <a:prstGeom prst="rect">
            <a:avLst/>
          </a:prstGeom>
        </p:spPr>
        <p:txBody>
          <a:bodyPr/>
          <a:lstStyle/>
          <a:p>
            <a:pPr algn="l">
              <a:defRPr sz="1200">
                <a:solidFill>
                  <a:schemeClr val="accent1">
                    <a:hueOff val="114395"/>
                    <a:lumOff val="-24975"/>
                  </a:schemeClr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Rockwell-Bold"/>
        <a:ea typeface="Rockwell-Bold"/>
        <a:cs typeface="Rockwell-Bold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1601" tIns="31601" rIns="31601" bIns="31601" numCol="1" spcCol="38100" rtlCol="0" anchor="ctr" upright="0">
        <a:spAutoFit/>
      </a:bodyPr>
      <a:lstStyle>
        <a:defPPr marL="0" marR="0" indent="0" algn="l" defTabSz="62755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chemeClr val="accent1">
                <a:hueOff val="114395"/>
                <a:lumOff val="-24975"/>
              </a:schemeClr>
            </a:solidFill>
            <a:effectLst/>
            <a:uFillTx/>
            <a:latin typeface="Courier"/>
            <a:ea typeface="Courier"/>
            <a:cs typeface="Courier"/>
            <a:sym typeface="Couri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1601" tIns="31601" rIns="31601" bIns="31601" numCol="1" spcCol="38100" rtlCol="0" anchor="ctr" upright="0">
        <a:spAutoFit/>
      </a:bodyPr>
      <a:lstStyle>
        <a:defPPr marL="0" marR="0" indent="0" algn="ctr" defTabSz="62755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Rockwell-Bold"/>
        <a:ea typeface="Rockwell-Bold"/>
        <a:cs typeface="Rockwell-Bold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1601" tIns="31601" rIns="31601" bIns="31601" numCol="1" spcCol="38100" rtlCol="0" anchor="ctr" upright="0">
        <a:spAutoFit/>
      </a:bodyPr>
      <a:lstStyle>
        <a:defPPr marL="0" marR="0" indent="0" algn="l" defTabSz="62755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chemeClr val="accent1">
                <a:hueOff val="114395"/>
                <a:lumOff val="-24975"/>
              </a:schemeClr>
            </a:solidFill>
            <a:effectLst/>
            <a:uFillTx/>
            <a:latin typeface="Courier"/>
            <a:ea typeface="Courier"/>
            <a:cs typeface="Courier"/>
            <a:sym typeface="Couri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1601" tIns="31601" rIns="31601" bIns="31601" numCol="1" spcCol="38100" rtlCol="0" anchor="ctr" upright="0">
        <a:spAutoFit/>
      </a:bodyPr>
      <a:lstStyle>
        <a:defPPr marL="0" marR="0" indent="0" algn="ctr" defTabSz="62755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